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1" r:id="rId3"/>
    <p:sldId id="257" r:id="rId4"/>
    <p:sldId id="260" r:id="rId5"/>
    <p:sldId id="261" r:id="rId6"/>
    <p:sldId id="270" r:id="rId7"/>
    <p:sldId id="262" r:id="rId8"/>
    <p:sldId id="263" r:id="rId9"/>
    <p:sldId id="265"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911D5-8A93-4307-B038-8A3B9FD6FFA9}" type="datetimeFigureOut">
              <a:rPr lang="en-GB" smtClean="0"/>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969DD-AF41-4CAD-943B-3FC2E83D5D0A}" type="slidenum">
              <a:rPr lang="en-GB" smtClean="0"/>
              <a:t>‹#›</a:t>
            </a:fld>
            <a:endParaRPr lang="en-GB"/>
          </a:p>
        </p:txBody>
      </p:sp>
    </p:spTree>
    <p:extLst>
      <p:ext uri="{BB962C8B-B14F-4D97-AF65-F5344CB8AC3E}">
        <p14:creationId xmlns:p14="http://schemas.microsoft.com/office/powerpoint/2010/main" val="8924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good things come to an end and Big Local not meant to last forever. Due to close in March 2025 so we’re entering into our final 2 years. Heard about some of the projects and activities we’ve funded over the last plan – going to have look forward to what we hope to achieve in the time remaining.</a:t>
            </a:r>
          </a:p>
        </p:txBody>
      </p:sp>
      <p:sp>
        <p:nvSpPr>
          <p:cNvPr id="4" name="Slide Number Placeholder 3"/>
          <p:cNvSpPr>
            <a:spLocks noGrp="1"/>
          </p:cNvSpPr>
          <p:nvPr>
            <p:ph type="sldNum" sz="quarter" idx="5"/>
          </p:nvPr>
        </p:nvSpPr>
        <p:spPr/>
        <p:txBody>
          <a:bodyPr/>
          <a:lstStyle/>
          <a:p>
            <a:fld id="{69F969DD-AF41-4CAD-943B-3FC2E83D5D0A}" type="slidenum">
              <a:rPr lang="en-GB" smtClean="0"/>
              <a:t>1</a:t>
            </a:fld>
            <a:endParaRPr lang="en-GB"/>
          </a:p>
        </p:txBody>
      </p:sp>
    </p:spTree>
    <p:extLst>
      <p:ext uri="{BB962C8B-B14F-4D97-AF65-F5344CB8AC3E}">
        <p14:creationId xmlns:p14="http://schemas.microsoft.com/office/powerpoint/2010/main" val="287278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those are our main themes for our final 2 years – there’s a lot of overlap between them </a:t>
            </a:r>
            <a:r>
              <a:rPr lang="en-GB" dirty="0" err="1"/>
              <a:t>e.g</a:t>
            </a:r>
            <a:r>
              <a:rPr lang="en-GB" dirty="0"/>
              <a:t> cycling hub is part of health &amp; wellbeing but will be a community resource, will help with sense of belonging and, by promoting cycling for shorter journeys, also contributes to the environment theme. </a:t>
            </a:r>
          </a:p>
          <a:p>
            <a:r>
              <a:rPr lang="en-GB" dirty="0"/>
              <a:t>As I said right at the beginning though, we want you to continue to shape the plan and what happens over the next 2 years and we want you to actively participate in the services and activities we develop. That might be the cycle hub or you might have a great idea around heritage or environment. There’s no such thing as a free lunch or tea in this case – there are some post it notes and sheets on the tables so, whilst you have something to eat, we’d like you to write down any comments or ideas on the post it notes and then stick them on the relevant sheet. </a:t>
            </a:r>
          </a:p>
          <a:p>
            <a:r>
              <a:rPr lang="en-GB" dirty="0"/>
              <a:t>We will be setting up support groups around some of the themes or particular activities in them so, if there is something you have a burning passion for, or you’d like to be more involved then grab me or Emma. We’d love to have more of you involved. </a:t>
            </a:r>
          </a:p>
        </p:txBody>
      </p:sp>
      <p:sp>
        <p:nvSpPr>
          <p:cNvPr id="4" name="Slide Number Placeholder 3"/>
          <p:cNvSpPr>
            <a:spLocks noGrp="1"/>
          </p:cNvSpPr>
          <p:nvPr>
            <p:ph type="sldNum" sz="quarter" idx="5"/>
          </p:nvPr>
        </p:nvSpPr>
        <p:spPr/>
        <p:txBody>
          <a:bodyPr/>
          <a:lstStyle/>
          <a:p>
            <a:fld id="{69F969DD-AF41-4CAD-943B-3FC2E83D5D0A}" type="slidenum">
              <a:rPr lang="en-GB" smtClean="0"/>
              <a:t>11</a:t>
            </a:fld>
            <a:endParaRPr lang="en-GB"/>
          </a:p>
        </p:txBody>
      </p:sp>
    </p:spTree>
    <p:extLst>
      <p:ext uri="{BB962C8B-B14F-4D97-AF65-F5344CB8AC3E}">
        <p14:creationId xmlns:p14="http://schemas.microsoft.com/office/powerpoint/2010/main" val="73861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Everything we do is underpinned by the 4 Big Local Outcomes – community, people, making a difference &amp; a better place to live</a:t>
            </a:r>
          </a:p>
          <a:p>
            <a:r>
              <a:rPr lang="en-GB" dirty="0"/>
              <a:t>Communities will be better able to identify local needs &amp; take action in response to them</a:t>
            </a:r>
          </a:p>
          <a:p>
            <a:r>
              <a:rPr lang="en-GB" dirty="0"/>
              <a:t>People will have increased skills &amp; confidence so that they continue to identify and respond to needs in the future</a:t>
            </a:r>
          </a:p>
          <a:p>
            <a:r>
              <a:rPr lang="en-GB" dirty="0"/>
              <a:t>The community will make a difference to the needs it prioritises</a:t>
            </a:r>
          </a:p>
          <a:p>
            <a:r>
              <a:rPr lang="en-GB" dirty="0"/>
              <a:t>People will feel that their area is an even better place to live</a:t>
            </a:r>
          </a:p>
          <a:p>
            <a:endParaRPr lang="en-GB" dirty="0"/>
          </a:p>
        </p:txBody>
      </p:sp>
      <p:sp>
        <p:nvSpPr>
          <p:cNvPr id="4" name="Slide Number Placeholder 3"/>
          <p:cNvSpPr>
            <a:spLocks noGrp="1"/>
          </p:cNvSpPr>
          <p:nvPr>
            <p:ph type="sldNum" sz="quarter" idx="5"/>
          </p:nvPr>
        </p:nvSpPr>
        <p:spPr/>
        <p:txBody>
          <a:bodyPr/>
          <a:lstStyle/>
          <a:p>
            <a:fld id="{69F969DD-AF41-4CAD-943B-3FC2E83D5D0A}" type="slidenum">
              <a:rPr lang="en-GB" smtClean="0"/>
              <a:t>2</a:t>
            </a:fld>
            <a:endParaRPr lang="en-GB"/>
          </a:p>
        </p:txBody>
      </p:sp>
    </p:spTree>
    <p:extLst>
      <p:ext uri="{BB962C8B-B14F-4D97-AF65-F5344CB8AC3E}">
        <p14:creationId xmlns:p14="http://schemas.microsoft.com/office/powerpoint/2010/main" val="289710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part of our final plan we came up with a legacy statement of what we want to see. We want to increase community engagement, ensuring residents’ voices, including those of young people, are heard and create opportunities for people to be part of decision-making. Part of our legacy will be a new community building at </a:t>
            </a:r>
            <a:r>
              <a:rPr lang="en-GB" dirty="0" err="1"/>
              <a:t>Moorsley</a:t>
            </a:r>
            <a:r>
              <a:rPr lang="en-GB" dirty="0"/>
              <a:t> which will be led by the needs and wishes of local residents, and we want people to be involved in the setting up and delivery of services on offer. </a:t>
            </a:r>
          </a:p>
          <a:p>
            <a:r>
              <a:rPr lang="en-GB" dirty="0"/>
              <a:t>We know the health data for the local area is not great and we want to support our communities to be healthier, removing barriers to exercise and healthy eating, reducing social isolation which contributes to poor mental health and leave behind a legacy of improved health &amp; wellbeing. </a:t>
            </a:r>
          </a:p>
          <a:p>
            <a:r>
              <a:rPr lang="en-GB" dirty="0"/>
              <a:t>We want people to feel proud of where they live and to contribute towards it being a better place to live, so that they have a sense of belonging. That will have an impact on incidents of anti social behaviour and crime that people have told us is one of their main concerns</a:t>
            </a:r>
          </a:p>
          <a:p>
            <a:r>
              <a:rPr lang="en-GB" dirty="0"/>
              <a:t>Finally we want to raise aspirations, not just for our children and young people, but for everyone living and working in the area. We want to provide opportunities for people to come up with great ideas and solutions to issues, create a legacy of community engagement and show that change is possible. </a:t>
            </a:r>
          </a:p>
        </p:txBody>
      </p:sp>
      <p:sp>
        <p:nvSpPr>
          <p:cNvPr id="4" name="Slide Number Placeholder 3"/>
          <p:cNvSpPr>
            <a:spLocks noGrp="1"/>
          </p:cNvSpPr>
          <p:nvPr>
            <p:ph type="sldNum" sz="quarter" idx="5"/>
          </p:nvPr>
        </p:nvSpPr>
        <p:spPr/>
        <p:txBody>
          <a:bodyPr/>
          <a:lstStyle/>
          <a:p>
            <a:fld id="{69F969DD-AF41-4CAD-943B-3FC2E83D5D0A}" type="slidenum">
              <a:rPr lang="en-GB" smtClean="0"/>
              <a:t>3</a:t>
            </a:fld>
            <a:endParaRPr lang="en-GB"/>
          </a:p>
        </p:txBody>
      </p:sp>
    </p:spTree>
    <p:extLst>
      <p:ext uri="{BB962C8B-B14F-4D97-AF65-F5344CB8AC3E}">
        <p14:creationId xmlns:p14="http://schemas.microsoft.com/office/powerpoint/2010/main" val="1946928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last two plans we have achieved a lot. When we set out the objectives for our last plan, no one was expecting a global pandemic to come along and that obviously had impact on what we could do but, our </a:t>
            </a:r>
            <a:r>
              <a:rPr lang="en-GB" dirty="0" err="1"/>
              <a:t>Covid</a:t>
            </a:r>
            <a:r>
              <a:rPr lang="en-GB" dirty="0"/>
              <a:t> 19 response showed that we can adapt quickly and adjust our way of working to continue to meet the needs of our community – we continued to offer mindfulness groups online, helped schools provide equipment for online learning, offered arts projects, suicide prevention support and even an online choir. We’ve heard from some of those projects today.</a:t>
            </a:r>
          </a:p>
        </p:txBody>
      </p:sp>
      <p:sp>
        <p:nvSpPr>
          <p:cNvPr id="4" name="Slide Number Placeholder 3"/>
          <p:cNvSpPr>
            <a:spLocks noGrp="1"/>
          </p:cNvSpPr>
          <p:nvPr>
            <p:ph type="sldNum" sz="quarter" idx="5"/>
          </p:nvPr>
        </p:nvSpPr>
        <p:spPr/>
        <p:txBody>
          <a:bodyPr/>
          <a:lstStyle/>
          <a:p>
            <a:fld id="{69F969DD-AF41-4CAD-943B-3FC2E83D5D0A}" type="slidenum">
              <a:rPr lang="en-GB" smtClean="0"/>
              <a:t>4</a:t>
            </a:fld>
            <a:endParaRPr lang="en-GB"/>
          </a:p>
        </p:txBody>
      </p:sp>
    </p:spTree>
    <p:extLst>
      <p:ext uri="{BB962C8B-B14F-4D97-AF65-F5344CB8AC3E}">
        <p14:creationId xmlns:p14="http://schemas.microsoft.com/office/powerpoint/2010/main" val="267557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looked at local data and used process to rank issues in terms of importance but also achievability – came up with our main themes for plan. Although we now have our plan, process of consultation is ongoing and you can still influence what we deliver  – still want to hear from residents of all ages, including children &amp; young people, about what you feel is important and what you would like to see happen in the area so there will be chance for you to give some feedback later but you can also get in touch with me or Emma at any time if you have an idea or want to get involved.</a:t>
            </a:r>
          </a:p>
        </p:txBody>
      </p:sp>
      <p:sp>
        <p:nvSpPr>
          <p:cNvPr id="4" name="Slide Number Placeholder 3"/>
          <p:cNvSpPr>
            <a:spLocks noGrp="1"/>
          </p:cNvSpPr>
          <p:nvPr>
            <p:ph type="sldNum" sz="quarter" idx="5"/>
          </p:nvPr>
        </p:nvSpPr>
        <p:spPr/>
        <p:txBody>
          <a:bodyPr/>
          <a:lstStyle/>
          <a:p>
            <a:fld id="{69F969DD-AF41-4CAD-943B-3FC2E83D5D0A}" type="slidenum">
              <a:rPr lang="en-GB" smtClean="0"/>
              <a:t>5</a:t>
            </a:fld>
            <a:endParaRPr lang="en-GB"/>
          </a:p>
        </p:txBody>
      </p:sp>
    </p:spTree>
    <p:extLst>
      <p:ext uri="{BB962C8B-B14F-4D97-AF65-F5344CB8AC3E}">
        <p14:creationId xmlns:p14="http://schemas.microsoft.com/office/powerpoint/2010/main" val="44034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some key themes in our new plan. First is around community resources. Completion of a new building to replace the Hut at </a:t>
            </a:r>
            <a:r>
              <a:rPr lang="en-GB" dirty="0" err="1"/>
              <a:t>Moorsley</a:t>
            </a:r>
            <a:r>
              <a:rPr lang="en-GB" dirty="0"/>
              <a:t> is a key priority. Planning permission is in place and funding has been secured from various organisations, including 3TBL, and tender has gone out with deadline for submissions on 10</a:t>
            </a:r>
            <a:r>
              <a:rPr lang="en-GB" baseline="30000" dirty="0"/>
              <a:t>th</a:t>
            </a:r>
            <a:r>
              <a:rPr lang="en-GB" dirty="0"/>
              <a:t> Feb. Have been a few issues to sort out but hoping to have work started by June – should be short build period of 12 weeks so hope to be inviting you all to an official opening before the end of this year. Once building is complete, </a:t>
            </a:r>
            <a:r>
              <a:rPr lang="en-GB" dirty="0" err="1"/>
              <a:t>Moorsley</a:t>
            </a:r>
            <a:r>
              <a:rPr lang="en-GB" dirty="0"/>
              <a:t> CIC have lots of plans to expand what they deliver as we’ve heard from Jacky</a:t>
            </a:r>
          </a:p>
          <a:p>
            <a:r>
              <a:rPr lang="en-GB" dirty="0"/>
              <a:t>As we talked about earlier, we will also be relaunching the small grants fund, including grants for capacity building and training where appropriate.</a:t>
            </a:r>
          </a:p>
        </p:txBody>
      </p:sp>
      <p:sp>
        <p:nvSpPr>
          <p:cNvPr id="4" name="Slide Number Placeholder 3"/>
          <p:cNvSpPr>
            <a:spLocks noGrp="1"/>
          </p:cNvSpPr>
          <p:nvPr>
            <p:ph type="sldNum" sz="quarter" idx="5"/>
          </p:nvPr>
        </p:nvSpPr>
        <p:spPr/>
        <p:txBody>
          <a:bodyPr/>
          <a:lstStyle/>
          <a:p>
            <a:fld id="{69F969DD-AF41-4CAD-943B-3FC2E83D5D0A}" type="slidenum">
              <a:rPr lang="en-GB" smtClean="0"/>
              <a:t>7</a:t>
            </a:fld>
            <a:endParaRPr lang="en-GB"/>
          </a:p>
        </p:txBody>
      </p:sp>
    </p:spTree>
    <p:extLst>
      <p:ext uri="{BB962C8B-B14F-4D97-AF65-F5344CB8AC3E}">
        <p14:creationId xmlns:p14="http://schemas.microsoft.com/office/powerpoint/2010/main" val="230034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working in partnership with other organisations and agencies – linking in with HALO and Clean, Green Spaces projects around litter picking, involved with </a:t>
            </a:r>
            <a:r>
              <a:rPr lang="en-GB" dirty="0" err="1"/>
              <a:t>Elemore</a:t>
            </a:r>
            <a:r>
              <a:rPr lang="en-GB" dirty="0"/>
              <a:t> project and hoping to build on that partnership to develop work on this theme. Important that we involve our young people in this as they are very aware of the issues and will have lots of great ideas.</a:t>
            </a:r>
          </a:p>
        </p:txBody>
      </p:sp>
      <p:sp>
        <p:nvSpPr>
          <p:cNvPr id="4" name="Slide Number Placeholder 3"/>
          <p:cNvSpPr>
            <a:spLocks noGrp="1"/>
          </p:cNvSpPr>
          <p:nvPr>
            <p:ph type="sldNum" sz="quarter" idx="5"/>
          </p:nvPr>
        </p:nvSpPr>
        <p:spPr/>
        <p:txBody>
          <a:bodyPr/>
          <a:lstStyle/>
          <a:p>
            <a:fld id="{69F969DD-AF41-4CAD-943B-3FC2E83D5D0A}" type="slidenum">
              <a:rPr lang="en-GB" smtClean="0"/>
              <a:t>8</a:t>
            </a:fld>
            <a:endParaRPr lang="en-GB"/>
          </a:p>
        </p:txBody>
      </p:sp>
    </p:spTree>
    <p:extLst>
      <p:ext uri="{BB962C8B-B14F-4D97-AF65-F5344CB8AC3E}">
        <p14:creationId xmlns:p14="http://schemas.microsoft.com/office/powerpoint/2010/main" val="1200605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theme of Heritage is so much more than knowing about the past. It links to understanding the individual, the place and to the future. It can create pride and a love of an area and a sense belonging somewhere. This can reduce crime, anti-social behaviour and to increase how safe we might feel. The theme links to raising aspirations and showing that change is possible.</a:t>
            </a:r>
            <a:endParaRPr lang="en-GB" dirty="0"/>
          </a:p>
        </p:txBody>
      </p:sp>
      <p:sp>
        <p:nvSpPr>
          <p:cNvPr id="4" name="Slide Number Placeholder 3"/>
          <p:cNvSpPr>
            <a:spLocks noGrp="1"/>
          </p:cNvSpPr>
          <p:nvPr>
            <p:ph type="sldNum" sz="quarter" idx="5"/>
          </p:nvPr>
        </p:nvSpPr>
        <p:spPr/>
        <p:txBody>
          <a:bodyPr/>
          <a:lstStyle/>
          <a:p>
            <a:fld id="{69F969DD-AF41-4CAD-943B-3FC2E83D5D0A}" type="slidenum">
              <a:rPr lang="en-GB" smtClean="0"/>
              <a:t>9</a:t>
            </a:fld>
            <a:endParaRPr lang="en-GB"/>
          </a:p>
        </p:txBody>
      </p:sp>
    </p:spTree>
    <p:extLst>
      <p:ext uri="{BB962C8B-B14F-4D97-AF65-F5344CB8AC3E}">
        <p14:creationId xmlns:p14="http://schemas.microsoft.com/office/powerpoint/2010/main" val="423819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be restarting our free community fitness sessions after Easter – 4 sessions pw Mondays &amp; Wednesdays 4.30-5.30 &amp; 5.30-6.30. Got really good feedback from people who went along to Chris’s sessions before – you don’t need to be fit to go along, he adapts his sessions so inclusive of everyone no matter what your age or level of fitness </a:t>
            </a:r>
          </a:p>
          <a:p>
            <a:r>
              <a:rPr lang="en-GB" dirty="0"/>
              <a:t>One of our main projects for next two years is setting up a community cycling hub at </a:t>
            </a:r>
            <a:r>
              <a:rPr lang="en-GB" dirty="0" err="1"/>
              <a:t>Elemore</a:t>
            </a:r>
            <a:r>
              <a:rPr lang="en-GB" dirty="0"/>
              <a:t> – what people have said is they want to be able to build up their confidence on a bike and to feel safe when out riding so we’re looking at providing some cycling confidence sessions and some regular led rides with emphasis on riding for fun and enjoying the social element whilst improving your physical fitness. Having talked to other cycle hubs in the area, it’s clear that they only work long-term if you have local volunteers engaged from the start. We can provide initial funding and support and get partners like Cycling UK on board but, ultimately, success will be down to whether enough local people want it and are prepared to help out. If that sounds like you or someone you know please speak to me.</a:t>
            </a:r>
          </a:p>
          <a:p>
            <a:endParaRPr lang="en-GB" dirty="0"/>
          </a:p>
        </p:txBody>
      </p:sp>
      <p:sp>
        <p:nvSpPr>
          <p:cNvPr id="4" name="Slide Number Placeholder 3"/>
          <p:cNvSpPr>
            <a:spLocks noGrp="1"/>
          </p:cNvSpPr>
          <p:nvPr>
            <p:ph type="sldNum" sz="quarter" idx="5"/>
          </p:nvPr>
        </p:nvSpPr>
        <p:spPr/>
        <p:txBody>
          <a:bodyPr/>
          <a:lstStyle/>
          <a:p>
            <a:fld id="{69F969DD-AF41-4CAD-943B-3FC2E83D5D0A}" type="slidenum">
              <a:rPr lang="en-GB" smtClean="0"/>
              <a:t>10</a:t>
            </a:fld>
            <a:endParaRPr lang="en-GB"/>
          </a:p>
        </p:txBody>
      </p:sp>
    </p:spTree>
    <p:extLst>
      <p:ext uri="{BB962C8B-B14F-4D97-AF65-F5344CB8AC3E}">
        <p14:creationId xmlns:p14="http://schemas.microsoft.com/office/powerpoint/2010/main" val="23779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C557-3EBF-4DAA-B560-30DB5379F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6DEBF8-62C6-472E-BAC6-E90F7506BE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909DD5-F48B-4FC5-8DA0-6BF4D9D6AA17}"/>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B9E4EE53-78D9-4C82-8EBF-C3473BDAD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1BFBDB-580F-47C7-8E25-ADCDD85B8AFB}"/>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144929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CCE5-B784-4EF5-B75C-CFEC5FD948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671DA-7977-4593-AA89-D1DBC351E36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DB1BC-D72C-450F-8C47-FD86EE3F0278}"/>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D8EE16C1-93B7-43CD-B0D5-B45031AE8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7DAA5-67B7-43BA-8FE7-6619187AA30E}"/>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390294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078A9-C20B-4685-9761-2F8AAEEE2D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48B998-6627-476D-B8FE-DAC28DB99C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BF587A-8E0B-4940-A352-1C6638C1C953}"/>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193B583D-FB8D-4D04-AFB8-6DC0757384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5732E4-680F-45F8-90AA-F2318FFB89E5}"/>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22830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F4AE-47EC-4A01-8FE5-BD2E9DFD7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A86E7-B49C-4F6A-8E22-F97E664EC5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644246-C26D-4873-8E57-02C9F6EF40B6}"/>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8D563B04-54A2-4503-8743-80DD10574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F66CA-D075-43BE-9436-AA34E0403754}"/>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31456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8F52-FF0D-45F9-A7E2-08E1A258F8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53D8B7-574E-48AE-9677-C8756C875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43B841-3719-4258-99A5-14BB269A876B}"/>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40A20B80-800F-4472-9935-0540D7F44C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3C2DBC-DD1A-4B16-9BC9-9824BF93EA17}"/>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94522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EE86-5FBD-469F-80BD-0F91D644CC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0CA288-4BEE-4A44-95E6-2D0B8B1CC8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A32ECE-F22E-4E37-B368-93CF251947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8375E-3A3D-4280-89D7-440821DEA9E8}"/>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6" name="Footer Placeholder 5">
            <a:extLst>
              <a:ext uri="{FF2B5EF4-FFF2-40B4-BE49-F238E27FC236}">
                <a16:creationId xmlns:a16="http://schemas.microsoft.com/office/drawing/2014/main" id="{14966CD0-0652-4CAB-A5B2-DB92560EB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973466-B894-4369-A687-BD88A48CD2FC}"/>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249188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C0BE-1DF8-4E8D-91F9-FB6F770922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C32156-F1E0-424C-BF04-B9E789027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8DA04A-5D98-4022-B424-EEB2ABA0B4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4167A0-47F2-4C4B-B509-74B03D7527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BA7D81-0235-4235-8C12-C12005403C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95CFD2-A16B-4A18-AE38-A0567D220363}"/>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8" name="Footer Placeholder 7">
            <a:extLst>
              <a:ext uri="{FF2B5EF4-FFF2-40B4-BE49-F238E27FC236}">
                <a16:creationId xmlns:a16="http://schemas.microsoft.com/office/drawing/2014/main" id="{47C68DE9-1ACD-46BF-9441-9041828E7E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088C6F-2059-4EAF-89C8-9760629BC2BF}"/>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201521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45A0-D07E-4C17-B66A-960EB848A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60F783-C7BC-4A0B-8DC8-C31623AD0542}"/>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4" name="Footer Placeholder 3">
            <a:extLst>
              <a:ext uri="{FF2B5EF4-FFF2-40B4-BE49-F238E27FC236}">
                <a16:creationId xmlns:a16="http://schemas.microsoft.com/office/drawing/2014/main" id="{9B76669C-4043-4A3B-BFC4-C8EB05CC4C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DFF098-A356-489F-B99F-5849434D005A}"/>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236221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E45C7-ABE7-442D-89D1-43104F46738F}"/>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3" name="Footer Placeholder 2">
            <a:extLst>
              <a:ext uri="{FF2B5EF4-FFF2-40B4-BE49-F238E27FC236}">
                <a16:creationId xmlns:a16="http://schemas.microsoft.com/office/drawing/2014/main" id="{32BF9E57-EAE9-48CE-82A8-4E313E0C82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9C1D65-B50A-4502-858B-D963D71E1D2F}"/>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392473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1F4C-AF5D-4C71-92E9-DBE36DDCB5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412F5E-E9F6-4935-BAB0-E142B0D62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6989BC-66FD-41B9-9038-5D31DFB6B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B52D81-874A-44AC-A956-E0D3F047D6E0}"/>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6" name="Footer Placeholder 5">
            <a:extLst>
              <a:ext uri="{FF2B5EF4-FFF2-40B4-BE49-F238E27FC236}">
                <a16:creationId xmlns:a16="http://schemas.microsoft.com/office/drawing/2014/main" id="{A56A23B5-88B1-41C9-AC52-1380EF5061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83353-0A68-4730-8629-CDBEAA4CDA98}"/>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190483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F370-872E-4A85-B331-B8CD976D5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2FDF-0C6B-4A27-912D-15CEACD49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432331-EA66-4851-95BD-3135D8F62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AFAE13-A95B-491F-BAA0-DBC8F8E98AE4}"/>
              </a:ext>
            </a:extLst>
          </p:cNvPr>
          <p:cNvSpPr>
            <a:spLocks noGrp="1"/>
          </p:cNvSpPr>
          <p:nvPr>
            <p:ph type="dt" sz="half" idx="10"/>
          </p:nvPr>
        </p:nvSpPr>
        <p:spPr/>
        <p:txBody>
          <a:bodyPr/>
          <a:lstStyle/>
          <a:p>
            <a:fld id="{252C39DA-54A0-46DC-9FC4-924590D1A88B}" type="datetimeFigureOut">
              <a:rPr lang="en-GB" smtClean="0"/>
              <a:t>01/02/2023</a:t>
            </a:fld>
            <a:endParaRPr lang="en-GB"/>
          </a:p>
        </p:txBody>
      </p:sp>
      <p:sp>
        <p:nvSpPr>
          <p:cNvPr id="6" name="Footer Placeholder 5">
            <a:extLst>
              <a:ext uri="{FF2B5EF4-FFF2-40B4-BE49-F238E27FC236}">
                <a16:creationId xmlns:a16="http://schemas.microsoft.com/office/drawing/2014/main" id="{BAFB3688-5AE8-466B-9A53-C94951EB02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812B6F-9A27-4C78-9BCC-31EB19C87050}"/>
              </a:ext>
            </a:extLst>
          </p:cNvPr>
          <p:cNvSpPr>
            <a:spLocks noGrp="1"/>
          </p:cNvSpPr>
          <p:nvPr>
            <p:ph type="sldNum" sz="quarter" idx="12"/>
          </p:nvPr>
        </p:nvSpPr>
        <p:spPr/>
        <p:txBody>
          <a:bodyPr/>
          <a:lstStyle/>
          <a:p>
            <a:fld id="{E9B2CFD7-AEF0-472B-8F5F-76C673188FDD}" type="slidenum">
              <a:rPr lang="en-GB" smtClean="0"/>
              <a:t>‹#›</a:t>
            </a:fld>
            <a:endParaRPr lang="en-GB"/>
          </a:p>
        </p:txBody>
      </p:sp>
    </p:spTree>
    <p:extLst>
      <p:ext uri="{BB962C8B-B14F-4D97-AF65-F5344CB8AC3E}">
        <p14:creationId xmlns:p14="http://schemas.microsoft.com/office/powerpoint/2010/main" val="284291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9F4E3-B3DC-4EE0-A7A7-0F1D5F375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D0BA37-2033-43E1-935C-AE7D444E6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1938A9-E293-418E-8444-9E823A049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C39DA-54A0-46DC-9FC4-924590D1A88B}" type="datetimeFigureOut">
              <a:rPr lang="en-GB" smtClean="0"/>
              <a:t>01/02/2023</a:t>
            </a:fld>
            <a:endParaRPr lang="en-GB"/>
          </a:p>
        </p:txBody>
      </p:sp>
      <p:sp>
        <p:nvSpPr>
          <p:cNvPr id="5" name="Footer Placeholder 4">
            <a:extLst>
              <a:ext uri="{FF2B5EF4-FFF2-40B4-BE49-F238E27FC236}">
                <a16:creationId xmlns:a16="http://schemas.microsoft.com/office/drawing/2014/main" id="{7AB0A724-63FB-45F1-8C55-8DB9C3210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B843370-420D-4E11-A70B-3938FBD00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2CFD7-AEF0-472B-8F5F-76C673188FDD}" type="slidenum">
              <a:rPr lang="en-GB" smtClean="0"/>
              <a:t>‹#›</a:t>
            </a:fld>
            <a:endParaRPr lang="en-GB"/>
          </a:p>
        </p:txBody>
      </p:sp>
    </p:spTree>
    <p:extLst>
      <p:ext uri="{BB962C8B-B14F-4D97-AF65-F5344CB8AC3E}">
        <p14:creationId xmlns:p14="http://schemas.microsoft.com/office/powerpoint/2010/main" val="334941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DE557-72EB-4EDB-B465-10899562E2E5}"/>
              </a:ext>
            </a:extLst>
          </p:cNvPr>
          <p:cNvSpPr>
            <a:spLocks noGrp="1"/>
          </p:cNvSpPr>
          <p:nvPr>
            <p:ph type="ctrTitle"/>
          </p:nvPr>
        </p:nvSpPr>
        <p:spPr>
          <a:xfrm>
            <a:off x="695339" y="1430109"/>
            <a:ext cx="6400800" cy="1330236"/>
          </a:xfrm>
        </p:spPr>
        <p:txBody>
          <a:bodyPr/>
          <a:lstStyle/>
          <a:p>
            <a:pPr algn="l"/>
            <a:r>
              <a:rPr lang="en-GB" dirty="0"/>
              <a:t>  </a:t>
            </a:r>
          </a:p>
        </p:txBody>
      </p:sp>
      <p:sp>
        <p:nvSpPr>
          <p:cNvPr id="3" name="Subtitle 2">
            <a:extLst>
              <a:ext uri="{FF2B5EF4-FFF2-40B4-BE49-F238E27FC236}">
                <a16:creationId xmlns:a16="http://schemas.microsoft.com/office/drawing/2014/main" id="{379936AE-3C4F-4B42-87CC-1179949A75D6}"/>
              </a:ext>
            </a:extLst>
          </p:cNvPr>
          <p:cNvSpPr>
            <a:spLocks noGrp="1"/>
          </p:cNvSpPr>
          <p:nvPr>
            <p:ph type="subTitle" idx="1"/>
          </p:nvPr>
        </p:nvSpPr>
        <p:spPr>
          <a:xfrm>
            <a:off x="1524000" y="2573518"/>
            <a:ext cx="9144000" cy="2102177"/>
          </a:xfrm>
        </p:spPr>
        <p:txBody>
          <a:bodyPr>
            <a:normAutofit/>
          </a:bodyPr>
          <a:lstStyle/>
          <a:p>
            <a:r>
              <a:rPr lang="en-GB" sz="6000" dirty="0"/>
              <a:t>Our Final Plan </a:t>
            </a:r>
          </a:p>
          <a:p>
            <a:r>
              <a:rPr lang="en-GB" sz="6000" dirty="0"/>
              <a:t>2022-2025 </a:t>
            </a:r>
          </a:p>
        </p:txBody>
      </p:sp>
      <p:pic>
        <p:nvPicPr>
          <p:cNvPr id="5" name="Picture 4">
            <a:extLst>
              <a:ext uri="{FF2B5EF4-FFF2-40B4-BE49-F238E27FC236}">
                <a16:creationId xmlns:a16="http://schemas.microsoft.com/office/drawing/2014/main" id="{910A50CF-F6ED-4C4C-A836-F9AE41C84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9462" y="288216"/>
            <a:ext cx="1411844" cy="1440000"/>
          </a:xfrm>
          <a:prstGeom prst="rect">
            <a:avLst/>
          </a:prstGeom>
        </p:spPr>
      </p:pic>
      <p:pic>
        <p:nvPicPr>
          <p:cNvPr id="6" name="Picture 5">
            <a:extLst>
              <a:ext uri="{FF2B5EF4-FFF2-40B4-BE49-F238E27FC236}">
                <a16:creationId xmlns:a16="http://schemas.microsoft.com/office/drawing/2014/main" id="{C631A716-72D5-4EA2-9362-1C8BF5C23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304" y="5165642"/>
            <a:ext cx="899437" cy="1080000"/>
          </a:xfrm>
          <a:prstGeom prst="rect">
            <a:avLst/>
          </a:prstGeom>
        </p:spPr>
      </p:pic>
      <p:pic>
        <p:nvPicPr>
          <p:cNvPr id="7" name="Picture 6">
            <a:extLst>
              <a:ext uri="{FF2B5EF4-FFF2-40B4-BE49-F238E27FC236}">
                <a16:creationId xmlns:a16="http://schemas.microsoft.com/office/drawing/2014/main" id="{9F69FAFF-66E7-4E12-91E1-EF72D2292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1752" y="5129784"/>
            <a:ext cx="2208495" cy="1080000"/>
          </a:xfrm>
          <a:prstGeom prst="rect">
            <a:avLst/>
          </a:prstGeom>
        </p:spPr>
      </p:pic>
      <p:pic>
        <p:nvPicPr>
          <p:cNvPr id="8" name="Picture 7">
            <a:extLst>
              <a:ext uri="{FF2B5EF4-FFF2-40B4-BE49-F238E27FC236}">
                <a16:creationId xmlns:a16="http://schemas.microsoft.com/office/drawing/2014/main" id="{B61AD6F9-52EA-4F00-98EB-C90A90C0C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8868" y="5129784"/>
            <a:ext cx="1878261" cy="1080000"/>
          </a:xfrm>
          <a:prstGeom prst="rect">
            <a:avLst/>
          </a:prstGeom>
        </p:spPr>
      </p:pic>
    </p:spTree>
    <p:extLst>
      <p:ext uri="{BB962C8B-B14F-4D97-AF65-F5344CB8AC3E}">
        <p14:creationId xmlns:p14="http://schemas.microsoft.com/office/powerpoint/2010/main" val="108786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37DFB9-4E8C-4D75-B915-9A90A8D0A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950" y="4001294"/>
            <a:ext cx="3264000" cy="2448000"/>
          </a:xfrm>
          <a:prstGeom prst="rect">
            <a:avLst/>
          </a:prstGeom>
        </p:spPr>
      </p:pic>
      <p:sp>
        <p:nvSpPr>
          <p:cNvPr id="2" name="Title 1">
            <a:extLst>
              <a:ext uri="{FF2B5EF4-FFF2-40B4-BE49-F238E27FC236}">
                <a16:creationId xmlns:a16="http://schemas.microsoft.com/office/drawing/2014/main" id="{D3801881-110E-4A65-B2D7-BEDC1D1AA972}"/>
              </a:ext>
            </a:extLst>
          </p:cNvPr>
          <p:cNvSpPr>
            <a:spLocks noGrp="1"/>
          </p:cNvSpPr>
          <p:nvPr>
            <p:ph type="title"/>
          </p:nvPr>
        </p:nvSpPr>
        <p:spPr/>
        <p:txBody>
          <a:bodyPr/>
          <a:lstStyle/>
          <a:p>
            <a:pPr algn="ctr"/>
            <a:r>
              <a:rPr lang="en-GB" dirty="0"/>
              <a:t>Health and Wellbeing </a:t>
            </a:r>
          </a:p>
        </p:txBody>
      </p:sp>
      <p:sp>
        <p:nvSpPr>
          <p:cNvPr id="3" name="Content Placeholder 2">
            <a:extLst>
              <a:ext uri="{FF2B5EF4-FFF2-40B4-BE49-F238E27FC236}">
                <a16:creationId xmlns:a16="http://schemas.microsoft.com/office/drawing/2014/main" id="{68EFD245-75D7-4EB7-B452-0A17BF57112C}"/>
              </a:ext>
            </a:extLst>
          </p:cNvPr>
          <p:cNvSpPr>
            <a:spLocks noGrp="1"/>
          </p:cNvSpPr>
          <p:nvPr>
            <p:ph idx="1"/>
          </p:nvPr>
        </p:nvSpPr>
        <p:spPr>
          <a:xfrm>
            <a:off x="838200" y="1825625"/>
            <a:ext cx="10515600" cy="4351338"/>
          </a:xfrm>
        </p:spPr>
        <p:txBody>
          <a:bodyPr/>
          <a:lstStyle/>
          <a:p>
            <a:r>
              <a:rPr lang="en-GB" dirty="0"/>
              <a:t>More free/low cost activities </a:t>
            </a:r>
          </a:p>
          <a:p>
            <a:r>
              <a:rPr lang="en-GB" dirty="0"/>
              <a:t>Valued health and wellbeing activities provided previously</a:t>
            </a:r>
          </a:p>
          <a:p>
            <a:endParaRPr lang="en-GB" dirty="0"/>
          </a:p>
          <a:p>
            <a:r>
              <a:rPr lang="en-GB" dirty="0"/>
              <a:t>What we plan to do:</a:t>
            </a:r>
          </a:p>
          <a:p>
            <a:r>
              <a:rPr lang="en-GB" dirty="0"/>
              <a:t>Re-establish free community fitness sessions at </a:t>
            </a:r>
            <a:br>
              <a:rPr lang="en-GB" dirty="0"/>
            </a:br>
            <a:r>
              <a:rPr lang="en-GB" dirty="0"/>
              <a:t>Gym in a Box</a:t>
            </a:r>
          </a:p>
          <a:p>
            <a:r>
              <a:rPr lang="en-GB" dirty="0"/>
              <a:t>Establish resident-led community cycling hub at                           </a:t>
            </a:r>
            <a:r>
              <a:rPr lang="en-GB" dirty="0" err="1"/>
              <a:t>Elemore</a:t>
            </a:r>
            <a:r>
              <a:rPr lang="en-GB" dirty="0"/>
              <a:t> Park </a:t>
            </a:r>
          </a:p>
        </p:txBody>
      </p:sp>
      <p:pic>
        <p:nvPicPr>
          <p:cNvPr id="4" name="Picture 3">
            <a:extLst>
              <a:ext uri="{FF2B5EF4-FFF2-40B4-BE49-F238E27FC236}">
                <a16:creationId xmlns:a16="http://schemas.microsoft.com/office/drawing/2014/main" id="{09EE426F-932C-4EF3-AA45-9E21813EE0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78" y="385625"/>
            <a:ext cx="1411844" cy="1440000"/>
          </a:xfrm>
          <a:prstGeom prst="rect">
            <a:avLst/>
          </a:prstGeom>
        </p:spPr>
      </p:pic>
    </p:spTree>
    <p:extLst>
      <p:ext uri="{BB962C8B-B14F-4D97-AF65-F5344CB8AC3E}">
        <p14:creationId xmlns:p14="http://schemas.microsoft.com/office/powerpoint/2010/main" val="6205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iscussions clipart 20 free Cliparts | Download images on Clipground 2020">
            <a:extLst>
              <a:ext uri="{FF2B5EF4-FFF2-40B4-BE49-F238E27FC236}">
                <a16:creationId xmlns:a16="http://schemas.microsoft.com/office/drawing/2014/main" id="{BCA78BAB-FE07-4123-A237-3A48DA30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708" y="3235326"/>
            <a:ext cx="4343399" cy="32575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A91F50-EF96-47AE-8DAC-ECFB9814D864}"/>
              </a:ext>
            </a:extLst>
          </p:cNvPr>
          <p:cNvSpPr>
            <a:spLocks noGrp="1"/>
          </p:cNvSpPr>
          <p:nvPr>
            <p:ph type="title"/>
          </p:nvPr>
        </p:nvSpPr>
        <p:spPr/>
        <p:txBody>
          <a:bodyPr/>
          <a:lstStyle/>
          <a:p>
            <a:pPr algn="ctr"/>
            <a:r>
              <a:rPr lang="en-GB" dirty="0"/>
              <a:t>Over to you</a:t>
            </a:r>
          </a:p>
        </p:txBody>
      </p:sp>
      <p:sp>
        <p:nvSpPr>
          <p:cNvPr id="3" name="Content Placeholder 2">
            <a:extLst>
              <a:ext uri="{FF2B5EF4-FFF2-40B4-BE49-F238E27FC236}">
                <a16:creationId xmlns:a16="http://schemas.microsoft.com/office/drawing/2014/main" id="{C6ECDDA0-0721-4FFC-ACC0-722936C79FB0}"/>
              </a:ext>
            </a:extLst>
          </p:cNvPr>
          <p:cNvSpPr>
            <a:spLocks noGrp="1"/>
          </p:cNvSpPr>
          <p:nvPr>
            <p:ph idx="1"/>
          </p:nvPr>
        </p:nvSpPr>
        <p:spPr>
          <a:xfrm>
            <a:off x="838200" y="1825624"/>
            <a:ext cx="10498907" cy="4421521"/>
          </a:xfrm>
        </p:spPr>
        <p:txBody>
          <a:bodyPr/>
          <a:lstStyle/>
          <a:p>
            <a:r>
              <a:rPr lang="en-GB" dirty="0"/>
              <a:t>Do you have any comments about the plan?</a:t>
            </a:r>
          </a:p>
          <a:p>
            <a:endParaRPr lang="en-GB" dirty="0"/>
          </a:p>
          <a:p>
            <a:r>
              <a:rPr lang="en-GB" dirty="0"/>
              <a:t>What would you like to see happen in the key areas?</a:t>
            </a:r>
          </a:p>
          <a:p>
            <a:endParaRPr lang="en-GB" dirty="0"/>
          </a:p>
          <a:p>
            <a:r>
              <a:rPr lang="en-GB" dirty="0"/>
              <a:t>Would you like to get more involved?   </a:t>
            </a:r>
          </a:p>
          <a:p>
            <a:endParaRPr lang="en-GB" dirty="0"/>
          </a:p>
          <a:p>
            <a:endParaRPr lang="en-GB" dirty="0"/>
          </a:p>
        </p:txBody>
      </p:sp>
      <p:pic>
        <p:nvPicPr>
          <p:cNvPr id="4" name="Picture 3">
            <a:extLst>
              <a:ext uri="{FF2B5EF4-FFF2-40B4-BE49-F238E27FC236}">
                <a16:creationId xmlns:a16="http://schemas.microsoft.com/office/drawing/2014/main" id="{11BDD963-46C7-4013-BA27-64F4015B2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7878" y="250688"/>
            <a:ext cx="1411844" cy="1440000"/>
          </a:xfrm>
          <a:prstGeom prst="rect">
            <a:avLst/>
          </a:prstGeom>
        </p:spPr>
      </p:pic>
    </p:spTree>
    <p:extLst>
      <p:ext uri="{BB962C8B-B14F-4D97-AF65-F5344CB8AC3E}">
        <p14:creationId xmlns:p14="http://schemas.microsoft.com/office/powerpoint/2010/main" val="309280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64E2B-0994-4BF7-B157-246A9D112322}"/>
              </a:ext>
            </a:extLst>
          </p:cNvPr>
          <p:cNvSpPr>
            <a:spLocks noGrp="1"/>
          </p:cNvSpPr>
          <p:nvPr>
            <p:ph type="title"/>
          </p:nvPr>
        </p:nvSpPr>
        <p:spPr/>
        <p:txBody>
          <a:bodyPr/>
          <a:lstStyle/>
          <a:p>
            <a:endParaRPr lang="en-GB" dirty="0"/>
          </a:p>
        </p:txBody>
      </p:sp>
      <p:sp>
        <p:nvSpPr>
          <p:cNvPr id="7" name="Content Placeholder 6">
            <a:extLst>
              <a:ext uri="{FF2B5EF4-FFF2-40B4-BE49-F238E27FC236}">
                <a16:creationId xmlns:a16="http://schemas.microsoft.com/office/drawing/2014/main" id="{0F7A5839-FE7F-4356-B7B7-D4846951A8DE}"/>
              </a:ext>
            </a:extLst>
          </p:cNvPr>
          <p:cNvSpPr>
            <a:spLocks noGrp="1"/>
          </p:cNvSpPr>
          <p:nvPr>
            <p:ph idx="1"/>
          </p:nvPr>
        </p:nvSpPr>
        <p:spPr/>
        <p:txBody>
          <a:bodyPr>
            <a:normAutofit/>
          </a:bodyPr>
          <a:lstStyle/>
          <a:p>
            <a:pPr marL="0" indent="0" algn="ctr">
              <a:buNone/>
            </a:pPr>
            <a:r>
              <a:rPr lang="en-GB" sz="4800" dirty="0"/>
              <a:t>Thank you for listening </a:t>
            </a:r>
          </a:p>
          <a:p>
            <a:endParaRPr lang="en-GB" sz="4800" dirty="0"/>
          </a:p>
          <a:p>
            <a:pPr marL="0" indent="0" algn="ctr">
              <a:buNone/>
            </a:pPr>
            <a:r>
              <a:rPr lang="en-GB" sz="4800" dirty="0"/>
              <a:t>Enjoy the buffet </a:t>
            </a:r>
            <a:r>
              <a:rPr lang="en-GB" sz="4800" dirty="0">
                <a:sym typeface="Wingdings" panose="05000000000000000000" pitchFamily="2" charset="2"/>
              </a:rPr>
              <a:t> </a:t>
            </a:r>
            <a:endParaRPr lang="en-GB" sz="4800" dirty="0"/>
          </a:p>
        </p:txBody>
      </p:sp>
      <p:pic>
        <p:nvPicPr>
          <p:cNvPr id="4" name="Picture 3">
            <a:extLst>
              <a:ext uri="{FF2B5EF4-FFF2-40B4-BE49-F238E27FC236}">
                <a16:creationId xmlns:a16="http://schemas.microsoft.com/office/drawing/2014/main" id="{0DF77873-96A4-4EF0-B097-6215505210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8196" y="365125"/>
            <a:ext cx="1411844" cy="1440000"/>
          </a:xfrm>
          <a:prstGeom prst="rect">
            <a:avLst/>
          </a:prstGeom>
        </p:spPr>
      </p:pic>
      <p:pic>
        <p:nvPicPr>
          <p:cNvPr id="5" name="Picture 4">
            <a:extLst>
              <a:ext uri="{FF2B5EF4-FFF2-40B4-BE49-F238E27FC236}">
                <a16:creationId xmlns:a16="http://schemas.microsoft.com/office/drawing/2014/main" id="{63D23B61-8E37-4BC7-B568-D8D920313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04" y="5165642"/>
            <a:ext cx="899437" cy="1080000"/>
          </a:xfrm>
          <a:prstGeom prst="rect">
            <a:avLst/>
          </a:prstGeom>
        </p:spPr>
      </p:pic>
      <p:pic>
        <p:nvPicPr>
          <p:cNvPr id="8" name="Picture 7">
            <a:extLst>
              <a:ext uri="{FF2B5EF4-FFF2-40B4-BE49-F238E27FC236}">
                <a16:creationId xmlns:a16="http://schemas.microsoft.com/office/drawing/2014/main" id="{223F59DD-F95D-4D78-8E58-6F9C86AC78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752" y="5129784"/>
            <a:ext cx="2208495" cy="1080000"/>
          </a:xfrm>
          <a:prstGeom prst="rect">
            <a:avLst/>
          </a:prstGeom>
        </p:spPr>
      </p:pic>
      <p:pic>
        <p:nvPicPr>
          <p:cNvPr id="9" name="Picture 8">
            <a:extLst>
              <a:ext uri="{FF2B5EF4-FFF2-40B4-BE49-F238E27FC236}">
                <a16:creationId xmlns:a16="http://schemas.microsoft.com/office/drawing/2014/main" id="{EBA7C22E-5170-4F76-8ACC-62373A33C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8868" y="5129784"/>
            <a:ext cx="1878261" cy="1080000"/>
          </a:xfrm>
          <a:prstGeom prst="rect">
            <a:avLst/>
          </a:prstGeom>
        </p:spPr>
      </p:pic>
    </p:spTree>
    <p:extLst>
      <p:ext uri="{BB962C8B-B14F-4D97-AF65-F5344CB8AC3E}">
        <p14:creationId xmlns:p14="http://schemas.microsoft.com/office/powerpoint/2010/main" val="112649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F09CE-8E5F-4233-A80E-DADF5D873086}"/>
              </a:ext>
            </a:extLst>
          </p:cNvPr>
          <p:cNvSpPr>
            <a:spLocks noGrp="1"/>
          </p:cNvSpPr>
          <p:nvPr>
            <p:ph type="title"/>
          </p:nvPr>
        </p:nvSpPr>
        <p:spPr/>
        <p:txBody>
          <a:bodyPr/>
          <a:lstStyle/>
          <a:p>
            <a:pPr algn="ctr"/>
            <a:r>
              <a:rPr lang="en-GB" dirty="0"/>
              <a:t>The Big Local Outcomes</a:t>
            </a:r>
          </a:p>
        </p:txBody>
      </p:sp>
      <p:sp>
        <p:nvSpPr>
          <p:cNvPr id="4" name="Content Placeholder 3">
            <a:extLst>
              <a:ext uri="{FF2B5EF4-FFF2-40B4-BE49-F238E27FC236}">
                <a16:creationId xmlns:a16="http://schemas.microsoft.com/office/drawing/2014/main" id="{482FB360-DE65-4D20-836A-1777B8CFA71F}"/>
              </a:ext>
            </a:extLst>
          </p:cNvPr>
          <p:cNvSpPr>
            <a:spLocks noGrp="1"/>
          </p:cNvSpPr>
          <p:nvPr>
            <p:ph sz="half" idx="4294967295"/>
          </p:nvPr>
        </p:nvSpPr>
        <p:spPr>
          <a:xfrm>
            <a:off x="0" y="1825625"/>
            <a:ext cx="2790334" cy="4351338"/>
          </a:xfrm>
        </p:spPr>
        <p:txBody>
          <a:bodyPr/>
          <a:lstStyle/>
          <a:p>
            <a:pPr algn="ctr"/>
            <a:endParaRPr lang="en-GB" dirty="0"/>
          </a:p>
          <a:p>
            <a:endParaRPr lang="en-GB" dirty="0"/>
          </a:p>
        </p:txBody>
      </p:sp>
      <p:graphicFrame>
        <p:nvGraphicFramePr>
          <p:cNvPr id="3" name="Content Placeholder 2">
            <a:extLst>
              <a:ext uri="{FF2B5EF4-FFF2-40B4-BE49-F238E27FC236}">
                <a16:creationId xmlns:a16="http://schemas.microsoft.com/office/drawing/2014/main" id="{EB805183-0C8E-4232-99D1-4FE62927A9E5}"/>
              </a:ext>
            </a:extLst>
          </p:cNvPr>
          <p:cNvGraphicFramePr>
            <a:graphicFrameLocks noGrp="1"/>
          </p:cNvGraphicFramePr>
          <p:nvPr>
            <p:ph sz="half" idx="4294967295"/>
            <p:extLst>
              <p:ext uri="{D42A27DB-BD31-4B8C-83A1-F6EECF244321}">
                <p14:modId xmlns:p14="http://schemas.microsoft.com/office/powerpoint/2010/main" val="2429133396"/>
              </p:ext>
            </p:extLst>
          </p:nvPr>
        </p:nvGraphicFramePr>
        <p:xfrm>
          <a:off x="132278" y="1825625"/>
          <a:ext cx="11927444" cy="741680"/>
        </p:xfrm>
        <a:graphic>
          <a:graphicData uri="http://schemas.openxmlformats.org/drawingml/2006/table">
            <a:tbl>
              <a:tblPr firstRow="1" bandRow="1">
                <a:tableStyleId>{2D5ABB26-0587-4C30-8999-92F81FD0307C}</a:tableStyleId>
              </a:tblPr>
              <a:tblGrid>
                <a:gridCol w="2981861">
                  <a:extLst>
                    <a:ext uri="{9D8B030D-6E8A-4147-A177-3AD203B41FA5}">
                      <a16:colId xmlns:a16="http://schemas.microsoft.com/office/drawing/2014/main" val="3705343516"/>
                    </a:ext>
                  </a:extLst>
                </a:gridCol>
                <a:gridCol w="2981861">
                  <a:extLst>
                    <a:ext uri="{9D8B030D-6E8A-4147-A177-3AD203B41FA5}">
                      <a16:colId xmlns:a16="http://schemas.microsoft.com/office/drawing/2014/main" val="1533960676"/>
                    </a:ext>
                  </a:extLst>
                </a:gridCol>
                <a:gridCol w="2981861">
                  <a:extLst>
                    <a:ext uri="{9D8B030D-6E8A-4147-A177-3AD203B41FA5}">
                      <a16:colId xmlns:a16="http://schemas.microsoft.com/office/drawing/2014/main" val="723491489"/>
                    </a:ext>
                  </a:extLst>
                </a:gridCol>
                <a:gridCol w="2981861">
                  <a:extLst>
                    <a:ext uri="{9D8B030D-6E8A-4147-A177-3AD203B41FA5}">
                      <a16:colId xmlns:a16="http://schemas.microsoft.com/office/drawing/2014/main" val="3891259207"/>
                    </a:ext>
                  </a:extLst>
                </a:gridCol>
              </a:tblGrid>
              <a:tr h="370840">
                <a:tc>
                  <a:txBody>
                    <a:bodyPr/>
                    <a:lstStyle/>
                    <a:p>
                      <a:pPr algn="ctr"/>
                      <a:r>
                        <a:rPr lang="en-GB" dirty="0"/>
                        <a:t>Community</a:t>
                      </a:r>
                    </a:p>
                  </a:txBody>
                  <a:tcPr/>
                </a:tc>
                <a:tc>
                  <a:txBody>
                    <a:bodyPr/>
                    <a:lstStyle/>
                    <a:p>
                      <a:pPr algn="ctr"/>
                      <a:r>
                        <a:rPr lang="en-GB" dirty="0"/>
                        <a:t>People</a:t>
                      </a:r>
                    </a:p>
                  </a:txBody>
                  <a:tcPr/>
                </a:tc>
                <a:tc>
                  <a:txBody>
                    <a:bodyPr/>
                    <a:lstStyle/>
                    <a:p>
                      <a:pPr algn="ctr"/>
                      <a:r>
                        <a:rPr lang="en-GB" dirty="0"/>
                        <a:t>Making A Difference</a:t>
                      </a:r>
                    </a:p>
                  </a:txBody>
                  <a:tcPr/>
                </a:tc>
                <a:tc>
                  <a:txBody>
                    <a:bodyPr/>
                    <a:lstStyle/>
                    <a:p>
                      <a:pPr algn="ctr"/>
                      <a:r>
                        <a:rPr lang="en-GB" dirty="0"/>
                        <a:t>A Better Place to Live</a:t>
                      </a:r>
                    </a:p>
                  </a:txBody>
                  <a:tcPr/>
                </a:tc>
                <a:extLst>
                  <a:ext uri="{0D108BD9-81ED-4DB2-BD59-A6C34878D82A}">
                    <a16:rowId xmlns:a16="http://schemas.microsoft.com/office/drawing/2014/main" val="2369858936"/>
                  </a:ext>
                </a:extLst>
              </a:tr>
              <a:tr h="370840">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716358414"/>
                  </a:ext>
                </a:extLst>
              </a:tr>
            </a:tbl>
          </a:graphicData>
        </a:graphic>
      </p:graphicFrame>
      <p:pic>
        <p:nvPicPr>
          <p:cNvPr id="7" name="Picture 6">
            <a:extLst>
              <a:ext uri="{FF2B5EF4-FFF2-40B4-BE49-F238E27FC236}">
                <a16:creationId xmlns:a16="http://schemas.microsoft.com/office/drawing/2014/main" id="{495F4A28-862D-4C3C-8594-F1FE7467D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7878" y="385625"/>
            <a:ext cx="1411844" cy="1440000"/>
          </a:xfrm>
          <a:prstGeom prst="rect">
            <a:avLst/>
          </a:prstGeom>
        </p:spPr>
      </p:pic>
      <p:pic>
        <p:nvPicPr>
          <p:cNvPr id="9" name="Picture 8">
            <a:extLst>
              <a:ext uri="{FF2B5EF4-FFF2-40B4-BE49-F238E27FC236}">
                <a16:creationId xmlns:a16="http://schemas.microsoft.com/office/drawing/2014/main" id="{35051DAB-0C48-403A-AE3C-1EF8DBCA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56" y="2606512"/>
            <a:ext cx="2554710" cy="2335174"/>
          </a:xfrm>
          <a:prstGeom prst="rect">
            <a:avLst/>
          </a:prstGeom>
        </p:spPr>
      </p:pic>
      <p:pic>
        <p:nvPicPr>
          <p:cNvPr id="11" name="Picture 10">
            <a:extLst>
              <a:ext uri="{FF2B5EF4-FFF2-40B4-BE49-F238E27FC236}">
                <a16:creationId xmlns:a16="http://schemas.microsoft.com/office/drawing/2014/main" id="{49AD040E-908D-4760-8311-49D489CB0C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543" y="2702242"/>
            <a:ext cx="2023042" cy="1983672"/>
          </a:xfrm>
          <a:prstGeom prst="rect">
            <a:avLst/>
          </a:prstGeom>
        </p:spPr>
      </p:pic>
      <p:pic>
        <p:nvPicPr>
          <p:cNvPr id="13" name="Picture 12">
            <a:extLst>
              <a:ext uri="{FF2B5EF4-FFF2-40B4-BE49-F238E27FC236}">
                <a16:creationId xmlns:a16="http://schemas.microsoft.com/office/drawing/2014/main" id="{3F269BD4-AE17-4647-8F2D-6AC0285C4641}"/>
              </a:ext>
            </a:extLst>
          </p:cNvPr>
          <p:cNvPicPr>
            <a:picLocks noChangeAspect="1"/>
          </p:cNvPicPr>
          <p:nvPr/>
        </p:nvPicPr>
        <p:blipFill rotWithShape="1">
          <a:blip r:embed="rId6">
            <a:extLst>
              <a:ext uri="{28A0092B-C50C-407E-A947-70E740481C1C}">
                <a14:useLocalDpi xmlns:a14="http://schemas.microsoft.com/office/drawing/2010/main" val="0"/>
              </a:ext>
            </a:extLst>
          </a:blip>
          <a:srcRect l="19060" r="18666"/>
          <a:stretch/>
        </p:blipFill>
        <p:spPr>
          <a:xfrm>
            <a:off x="6188321" y="2702242"/>
            <a:ext cx="2201534" cy="1983672"/>
          </a:xfrm>
          <a:prstGeom prst="rect">
            <a:avLst/>
          </a:prstGeom>
        </p:spPr>
      </p:pic>
      <p:pic>
        <p:nvPicPr>
          <p:cNvPr id="1026" name="Picture 2" descr="A village with farm 416893 Vector Art at Vecteezy">
            <a:extLst>
              <a:ext uri="{FF2B5EF4-FFF2-40B4-BE49-F238E27FC236}">
                <a16:creationId xmlns:a16="http://schemas.microsoft.com/office/drawing/2014/main" id="{767FCC38-D5F0-4BE7-9638-7DFFA1C6C3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6572" y="2702242"/>
            <a:ext cx="3054488" cy="198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41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AD59-4C97-4850-8927-1B9EAE26B955}"/>
              </a:ext>
            </a:extLst>
          </p:cNvPr>
          <p:cNvSpPr>
            <a:spLocks noGrp="1"/>
          </p:cNvSpPr>
          <p:nvPr>
            <p:ph type="title"/>
          </p:nvPr>
        </p:nvSpPr>
        <p:spPr>
          <a:xfrm>
            <a:off x="838200" y="355698"/>
            <a:ext cx="10515600" cy="1325563"/>
          </a:xfrm>
        </p:spPr>
        <p:txBody>
          <a:bodyPr/>
          <a:lstStyle/>
          <a:p>
            <a:pPr algn="ctr"/>
            <a:r>
              <a:rPr lang="en-GB" dirty="0"/>
              <a:t>Our Vision                                             </a:t>
            </a:r>
          </a:p>
        </p:txBody>
      </p:sp>
      <p:sp>
        <p:nvSpPr>
          <p:cNvPr id="3" name="Content Placeholder 2">
            <a:extLst>
              <a:ext uri="{FF2B5EF4-FFF2-40B4-BE49-F238E27FC236}">
                <a16:creationId xmlns:a16="http://schemas.microsoft.com/office/drawing/2014/main" id="{7158450F-F95A-47DC-9DB5-07936D42ACD4}"/>
              </a:ext>
            </a:extLst>
          </p:cNvPr>
          <p:cNvSpPr>
            <a:spLocks noGrp="1"/>
          </p:cNvSpPr>
          <p:nvPr>
            <p:ph idx="1"/>
          </p:nvPr>
        </p:nvSpPr>
        <p:spPr/>
        <p:txBody>
          <a:bodyPr/>
          <a:lstStyle/>
          <a:p>
            <a:endParaRPr lang="en-GB" dirty="0"/>
          </a:p>
          <a:p>
            <a:r>
              <a:rPr lang="en-GB" dirty="0"/>
              <a:t>Increase Community Engagement</a:t>
            </a:r>
          </a:p>
          <a:p>
            <a:r>
              <a:rPr lang="en-GB" dirty="0"/>
              <a:t>Healthy Communities</a:t>
            </a:r>
          </a:p>
          <a:p>
            <a:r>
              <a:rPr lang="en-GB" dirty="0"/>
              <a:t>Increased Pride in the area </a:t>
            </a:r>
          </a:p>
          <a:p>
            <a:r>
              <a:rPr lang="en-GB" dirty="0"/>
              <a:t>Raise Aspirations </a:t>
            </a:r>
          </a:p>
        </p:txBody>
      </p:sp>
      <p:pic>
        <p:nvPicPr>
          <p:cNvPr id="4" name="Picture 3">
            <a:extLst>
              <a:ext uri="{FF2B5EF4-FFF2-40B4-BE49-F238E27FC236}">
                <a16:creationId xmlns:a16="http://schemas.microsoft.com/office/drawing/2014/main" id="{0BA54CEC-D11B-46AF-B7A1-3BF67C6978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560" y="385625"/>
            <a:ext cx="1411844" cy="1440000"/>
          </a:xfrm>
          <a:prstGeom prst="rect">
            <a:avLst/>
          </a:prstGeom>
        </p:spPr>
      </p:pic>
      <p:pic>
        <p:nvPicPr>
          <p:cNvPr id="2050" name="Picture 2" descr="Community/Neighborhood Resources - South End Business AllianceSouth End ...">
            <a:extLst>
              <a:ext uri="{FF2B5EF4-FFF2-40B4-BE49-F238E27FC236}">
                <a16:creationId xmlns:a16="http://schemas.microsoft.com/office/drawing/2014/main" id="{11A41CCD-C55C-491C-999C-B96506ED4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592" y="3098260"/>
            <a:ext cx="6925722" cy="36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3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D25F6-DA42-4D49-B528-2FFA82A4F64B}"/>
              </a:ext>
            </a:extLst>
          </p:cNvPr>
          <p:cNvSpPr>
            <a:spLocks noGrp="1"/>
          </p:cNvSpPr>
          <p:nvPr>
            <p:ph type="title"/>
          </p:nvPr>
        </p:nvSpPr>
        <p:spPr/>
        <p:txBody>
          <a:bodyPr/>
          <a:lstStyle/>
          <a:p>
            <a:r>
              <a:rPr lang="en-GB" dirty="0"/>
              <a:t>Our Story So Far</a:t>
            </a:r>
          </a:p>
        </p:txBody>
      </p:sp>
      <p:sp>
        <p:nvSpPr>
          <p:cNvPr id="6" name="Content Placeholder 5">
            <a:extLst>
              <a:ext uri="{FF2B5EF4-FFF2-40B4-BE49-F238E27FC236}">
                <a16:creationId xmlns:a16="http://schemas.microsoft.com/office/drawing/2014/main" id="{0C50AE5C-C68D-4205-A635-28E0B5F7BC33}"/>
              </a:ext>
            </a:extLst>
          </p:cNvPr>
          <p:cNvSpPr>
            <a:spLocks noGrp="1"/>
          </p:cNvSpPr>
          <p:nvPr>
            <p:ph idx="1"/>
          </p:nvPr>
        </p:nvSpPr>
        <p:spPr/>
        <p:txBody>
          <a:bodyPr>
            <a:normAutofit fontScale="92500" lnSpcReduction="20000"/>
          </a:bodyPr>
          <a:lstStyle/>
          <a:p>
            <a:pPr lvl="0"/>
            <a:r>
              <a:rPr lang="en-GB" dirty="0"/>
              <a:t>Commissioned and funded Community Transport scheme</a:t>
            </a:r>
          </a:p>
          <a:p>
            <a:pPr lvl="0"/>
            <a:r>
              <a:rPr lang="en-GB" dirty="0"/>
              <a:t>A dedicated COVID-19 response fund impacting the wider community - £32k awarded</a:t>
            </a:r>
          </a:p>
          <a:p>
            <a:pPr lvl="0"/>
            <a:r>
              <a:rPr lang="en-GB" dirty="0"/>
              <a:t>A community gym based at Easington Lane Primary School</a:t>
            </a:r>
          </a:p>
          <a:p>
            <a:pPr lvl="0"/>
            <a:r>
              <a:rPr lang="en-GB" dirty="0"/>
              <a:t>Mindful Walking from 2 community locations</a:t>
            </a:r>
          </a:p>
          <a:p>
            <a:pPr lvl="0"/>
            <a:r>
              <a:rPr lang="en-GB" dirty="0"/>
              <a:t>Skate Park in partnership with Sunderland City Council</a:t>
            </a:r>
          </a:p>
          <a:p>
            <a:pPr lvl="0"/>
            <a:r>
              <a:rPr lang="en-GB" dirty="0"/>
              <a:t>Planning permission for New Hut achieved</a:t>
            </a:r>
          </a:p>
          <a:p>
            <a:pPr lvl="0"/>
            <a:r>
              <a:rPr lang="en-GB" dirty="0"/>
              <a:t>Social Prescribing Pilot Programme </a:t>
            </a:r>
          </a:p>
          <a:p>
            <a:pPr lvl="0"/>
            <a:r>
              <a:rPr lang="en-GB" dirty="0"/>
              <a:t>Commissioned and funded Young People programme</a:t>
            </a:r>
          </a:p>
          <a:p>
            <a:pPr lvl="0"/>
            <a:r>
              <a:rPr lang="en-GB" dirty="0"/>
              <a:t>More than 42k awarded to local organisations through community fund grants</a:t>
            </a:r>
          </a:p>
          <a:p>
            <a:endParaRPr lang="en-GB" dirty="0"/>
          </a:p>
        </p:txBody>
      </p:sp>
      <p:pic>
        <p:nvPicPr>
          <p:cNvPr id="4" name="Picture 3">
            <a:extLst>
              <a:ext uri="{FF2B5EF4-FFF2-40B4-BE49-F238E27FC236}">
                <a16:creationId xmlns:a16="http://schemas.microsoft.com/office/drawing/2014/main" id="{218A9678-3DA3-4E74-A749-798A432D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7167" y="385625"/>
            <a:ext cx="1411844" cy="1440000"/>
          </a:xfrm>
          <a:prstGeom prst="rect">
            <a:avLst/>
          </a:prstGeom>
        </p:spPr>
      </p:pic>
    </p:spTree>
    <p:extLst>
      <p:ext uri="{BB962C8B-B14F-4D97-AF65-F5344CB8AC3E}">
        <p14:creationId xmlns:p14="http://schemas.microsoft.com/office/powerpoint/2010/main" val="409331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52AF-3D96-453F-809D-BBB38ECF83C2}"/>
              </a:ext>
            </a:extLst>
          </p:cNvPr>
          <p:cNvSpPr>
            <a:spLocks noGrp="1"/>
          </p:cNvSpPr>
          <p:nvPr>
            <p:ph type="title"/>
          </p:nvPr>
        </p:nvSpPr>
        <p:spPr/>
        <p:txBody>
          <a:bodyPr/>
          <a:lstStyle/>
          <a:p>
            <a:r>
              <a:rPr lang="en-GB" dirty="0"/>
              <a:t>How do we know what our community wants?</a:t>
            </a:r>
          </a:p>
        </p:txBody>
      </p:sp>
      <p:sp>
        <p:nvSpPr>
          <p:cNvPr id="3" name="Content Placeholder 2">
            <a:extLst>
              <a:ext uri="{FF2B5EF4-FFF2-40B4-BE49-F238E27FC236}">
                <a16:creationId xmlns:a16="http://schemas.microsoft.com/office/drawing/2014/main" id="{CCED2359-B299-4C7E-B2FB-30F0E33D873E}"/>
              </a:ext>
            </a:extLst>
          </p:cNvPr>
          <p:cNvSpPr>
            <a:spLocks noGrp="1"/>
          </p:cNvSpPr>
          <p:nvPr>
            <p:ph idx="1"/>
          </p:nvPr>
        </p:nvSpPr>
        <p:spPr/>
        <p:txBody>
          <a:bodyPr/>
          <a:lstStyle/>
          <a:p>
            <a:r>
              <a:rPr lang="en-GB" dirty="0"/>
              <a:t>Number of online surveys carried out in summer/autumn 2021</a:t>
            </a:r>
          </a:p>
          <a:p>
            <a:r>
              <a:rPr lang="en-GB" dirty="0"/>
              <a:t>Creative consultation events held in 3 locations</a:t>
            </a:r>
          </a:p>
          <a:p>
            <a:r>
              <a:rPr lang="en-GB" dirty="0"/>
              <a:t>Surveys distributed via local schools &amp; </a:t>
            </a:r>
            <a:r>
              <a:rPr lang="en-GB" dirty="0" err="1"/>
              <a:t>Moorsley</a:t>
            </a:r>
            <a:r>
              <a:rPr lang="en-GB" dirty="0"/>
              <a:t> Hut </a:t>
            </a:r>
          </a:p>
          <a:p>
            <a:r>
              <a:rPr lang="en-GB" dirty="0"/>
              <a:t>Community workshops </a:t>
            </a:r>
          </a:p>
          <a:p>
            <a:r>
              <a:rPr lang="en-GB" dirty="0"/>
              <a:t>Continuing process</a:t>
            </a:r>
          </a:p>
          <a:p>
            <a:endParaRPr lang="en-GB" dirty="0"/>
          </a:p>
        </p:txBody>
      </p:sp>
      <p:pic>
        <p:nvPicPr>
          <p:cNvPr id="4" name="Picture 3">
            <a:extLst>
              <a:ext uri="{FF2B5EF4-FFF2-40B4-BE49-F238E27FC236}">
                <a16:creationId xmlns:a16="http://schemas.microsoft.com/office/drawing/2014/main" id="{958BE120-458F-4E30-9474-4E29877E4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4619" y="282488"/>
            <a:ext cx="1411844" cy="1440000"/>
          </a:xfrm>
          <a:prstGeom prst="rect">
            <a:avLst/>
          </a:prstGeom>
        </p:spPr>
      </p:pic>
      <p:pic>
        <p:nvPicPr>
          <p:cNvPr id="6" name="Picture 5">
            <a:extLst>
              <a:ext uri="{FF2B5EF4-FFF2-40B4-BE49-F238E27FC236}">
                <a16:creationId xmlns:a16="http://schemas.microsoft.com/office/drawing/2014/main" id="{827392DE-D63C-4D5A-83B4-A2981FCF8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925" y="3586163"/>
            <a:ext cx="3886200" cy="2590800"/>
          </a:xfrm>
          <a:prstGeom prst="rect">
            <a:avLst/>
          </a:prstGeom>
        </p:spPr>
      </p:pic>
    </p:spTree>
    <p:extLst>
      <p:ext uri="{BB962C8B-B14F-4D97-AF65-F5344CB8AC3E}">
        <p14:creationId xmlns:p14="http://schemas.microsoft.com/office/powerpoint/2010/main" val="274381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C1D5-65BA-4909-89E9-A40BF30A71F0}"/>
              </a:ext>
            </a:extLst>
          </p:cNvPr>
          <p:cNvSpPr>
            <a:spLocks noGrp="1"/>
          </p:cNvSpPr>
          <p:nvPr>
            <p:ph type="title"/>
          </p:nvPr>
        </p:nvSpPr>
        <p:spPr/>
        <p:txBody>
          <a:bodyPr/>
          <a:lstStyle/>
          <a:p>
            <a:r>
              <a:rPr lang="en-GB" dirty="0"/>
              <a:t>2022-2023 Review</a:t>
            </a:r>
          </a:p>
        </p:txBody>
      </p:sp>
      <p:sp>
        <p:nvSpPr>
          <p:cNvPr id="3" name="Content Placeholder 2">
            <a:extLst>
              <a:ext uri="{FF2B5EF4-FFF2-40B4-BE49-F238E27FC236}">
                <a16:creationId xmlns:a16="http://schemas.microsoft.com/office/drawing/2014/main" id="{C6CD27C7-F014-446A-9558-605F342F972F}"/>
              </a:ext>
            </a:extLst>
          </p:cNvPr>
          <p:cNvSpPr>
            <a:spLocks noGrp="1"/>
          </p:cNvSpPr>
          <p:nvPr>
            <p:ph idx="1"/>
          </p:nvPr>
        </p:nvSpPr>
        <p:spPr/>
        <p:txBody>
          <a:bodyPr/>
          <a:lstStyle/>
          <a:p>
            <a:r>
              <a:rPr lang="en-GB" dirty="0"/>
              <a:t>Finalised new plan – began May 22</a:t>
            </a:r>
          </a:p>
          <a:p>
            <a:r>
              <a:rPr lang="en-GB" dirty="0"/>
              <a:t>Planning permission for Hut in place &amp; tender gone out </a:t>
            </a:r>
          </a:p>
          <a:p>
            <a:r>
              <a:rPr lang="en-GB" dirty="0"/>
              <a:t>Mindful Walks continued from 2 locations </a:t>
            </a:r>
          </a:p>
          <a:p>
            <a:r>
              <a:rPr lang="en-GB" dirty="0"/>
              <a:t>Contributed to Hetton200 celebrations</a:t>
            </a:r>
          </a:p>
          <a:p>
            <a:r>
              <a:rPr lang="en-GB" dirty="0"/>
              <a:t>Free </a:t>
            </a:r>
            <a:r>
              <a:rPr lang="en-GB" dirty="0" err="1"/>
              <a:t>Bikeability</a:t>
            </a:r>
            <a:r>
              <a:rPr lang="en-GB" dirty="0"/>
              <a:t> sessions </a:t>
            </a:r>
          </a:p>
          <a:p>
            <a:r>
              <a:rPr lang="en-GB" dirty="0"/>
              <a:t>Facilitated meeting of organisations to look at offering taster sessions for young people </a:t>
            </a:r>
          </a:p>
          <a:p>
            <a:r>
              <a:rPr lang="en-GB" dirty="0"/>
              <a:t>New project officer in post – began Nov 22</a:t>
            </a:r>
          </a:p>
        </p:txBody>
      </p:sp>
      <p:pic>
        <p:nvPicPr>
          <p:cNvPr id="4" name="Picture 3">
            <a:extLst>
              <a:ext uri="{FF2B5EF4-FFF2-40B4-BE49-F238E27FC236}">
                <a16:creationId xmlns:a16="http://schemas.microsoft.com/office/drawing/2014/main" id="{9A255209-9377-4B10-A9A9-73F4590A4E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339" y="250688"/>
            <a:ext cx="1411844" cy="1440000"/>
          </a:xfrm>
          <a:prstGeom prst="rect">
            <a:avLst/>
          </a:prstGeom>
        </p:spPr>
      </p:pic>
    </p:spTree>
    <p:extLst>
      <p:ext uri="{BB962C8B-B14F-4D97-AF65-F5344CB8AC3E}">
        <p14:creationId xmlns:p14="http://schemas.microsoft.com/office/powerpoint/2010/main" val="363977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0938EC-4606-47CE-9799-F898A2809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288875"/>
            <a:ext cx="4806000" cy="3204000"/>
          </a:xfrm>
          <a:prstGeom prst="rect">
            <a:avLst/>
          </a:prstGeom>
        </p:spPr>
      </p:pic>
      <p:sp>
        <p:nvSpPr>
          <p:cNvPr id="2" name="Title 1">
            <a:extLst>
              <a:ext uri="{FF2B5EF4-FFF2-40B4-BE49-F238E27FC236}">
                <a16:creationId xmlns:a16="http://schemas.microsoft.com/office/drawing/2014/main" id="{99EB7B48-9BBD-4C5E-B582-7AE7E0452E4D}"/>
              </a:ext>
            </a:extLst>
          </p:cNvPr>
          <p:cNvSpPr>
            <a:spLocks noGrp="1"/>
          </p:cNvSpPr>
          <p:nvPr>
            <p:ph type="title"/>
          </p:nvPr>
        </p:nvSpPr>
        <p:spPr/>
        <p:txBody>
          <a:bodyPr/>
          <a:lstStyle/>
          <a:p>
            <a:pPr algn="ctr"/>
            <a:r>
              <a:rPr lang="en-GB" dirty="0"/>
              <a:t>Community Resources</a:t>
            </a:r>
          </a:p>
        </p:txBody>
      </p:sp>
      <p:sp>
        <p:nvSpPr>
          <p:cNvPr id="3" name="Content Placeholder 2">
            <a:extLst>
              <a:ext uri="{FF2B5EF4-FFF2-40B4-BE49-F238E27FC236}">
                <a16:creationId xmlns:a16="http://schemas.microsoft.com/office/drawing/2014/main" id="{1BFD5394-A320-4221-980F-B6C9459B800B}"/>
              </a:ext>
            </a:extLst>
          </p:cNvPr>
          <p:cNvSpPr>
            <a:spLocks noGrp="1"/>
          </p:cNvSpPr>
          <p:nvPr>
            <p:ph idx="1"/>
          </p:nvPr>
        </p:nvSpPr>
        <p:spPr/>
        <p:txBody>
          <a:bodyPr/>
          <a:lstStyle/>
          <a:p>
            <a:r>
              <a:rPr lang="en-GB" dirty="0"/>
              <a:t>Residents wanted a community facility in </a:t>
            </a:r>
            <a:r>
              <a:rPr lang="en-GB" dirty="0" err="1"/>
              <a:t>Moorsley</a:t>
            </a:r>
            <a:endParaRPr lang="en-GB" dirty="0"/>
          </a:p>
          <a:p>
            <a:endParaRPr lang="en-GB" dirty="0"/>
          </a:p>
          <a:p>
            <a:r>
              <a:rPr lang="en-GB" dirty="0"/>
              <a:t>What we plan to do:</a:t>
            </a:r>
          </a:p>
          <a:p>
            <a:r>
              <a:rPr lang="en-GB" dirty="0"/>
              <a:t>New </a:t>
            </a:r>
            <a:r>
              <a:rPr lang="en-GB" dirty="0" err="1"/>
              <a:t>Moorsley</a:t>
            </a:r>
            <a:r>
              <a:rPr lang="en-GB" dirty="0"/>
              <a:t> Hut to be built</a:t>
            </a:r>
          </a:p>
          <a:p>
            <a:r>
              <a:rPr lang="en-GB" dirty="0"/>
              <a:t>Support development of services from </a:t>
            </a:r>
          </a:p>
          <a:p>
            <a:pPr marL="0" indent="0">
              <a:buNone/>
            </a:pPr>
            <a:r>
              <a:rPr lang="en-GB" dirty="0"/>
              <a:t>   the new building </a:t>
            </a:r>
          </a:p>
          <a:p>
            <a:r>
              <a:rPr lang="en-GB" dirty="0"/>
              <a:t>Small grants fund</a:t>
            </a:r>
          </a:p>
        </p:txBody>
      </p:sp>
      <p:pic>
        <p:nvPicPr>
          <p:cNvPr id="4" name="Picture 3">
            <a:extLst>
              <a:ext uri="{FF2B5EF4-FFF2-40B4-BE49-F238E27FC236}">
                <a16:creationId xmlns:a16="http://schemas.microsoft.com/office/drawing/2014/main" id="{5D666891-A7D8-47B9-8040-3432485CA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1956" y="365125"/>
            <a:ext cx="1411844" cy="1440000"/>
          </a:xfrm>
          <a:prstGeom prst="rect">
            <a:avLst/>
          </a:prstGeom>
        </p:spPr>
      </p:pic>
    </p:spTree>
    <p:extLst>
      <p:ext uri="{BB962C8B-B14F-4D97-AF65-F5344CB8AC3E}">
        <p14:creationId xmlns:p14="http://schemas.microsoft.com/office/powerpoint/2010/main" val="425084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68BA-13C1-4638-8A1D-2FEED5C2612E}"/>
              </a:ext>
            </a:extLst>
          </p:cNvPr>
          <p:cNvSpPr>
            <a:spLocks noGrp="1"/>
          </p:cNvSpPr>
          <p:nvPr>
            <p:ph type="title"/>
          </p:nvPr>
        </p:nvSpPr>
        <p:spPr>
          <a:xfrm>
            <a:off x="4592241" y="666750"/>
            <a:ext cx="7037784" cy="912750"/>
          </a:xfrm>
        </p:spPr>
        <p:txBody>
          <a:bodyPr>
            <a:normAutofit/>
          </a:bodyPr>
          <a:lstStyle/>
          <a:p>
            <a:r>
              <a:rPr lang="en-GB" dirty="0"/>
              <a:t>Environment       </a:t>
            </a:r>
          </a:p>
        </p:txBody>
      </p:sp>
      <p:sp>
        <p:nvSpPr>
          <p:cNvPr id="3" name="Content Placeholder 2">
            <a:extLst>
              <a:ext uri="{FF2B5EF4-FFF2-40B4-BE49-F238E27FC236}">
                <a16:creationId xmlns:a16="http://schemas.microsoft.com/office/drawing/2014/main" id="{2F74A3F0-196B-4959-A65C-E25C6486AD3A}"/>
              </a:ext>
            </a:extLst>
          </p:cNvPr>
          <p:cNvSpPr>
            <a:spLocks noGrp="1"/>
          </p:cNvSpPr>
          <p:nvPr>
            <p:ph idx="1"/>
          </p:nvPr>
        </p:nvSpPr>
        <p:spPr/>
        <p:txBody>
          <a:bodyPr/>
          <a:lstStyle/>
          <a:p>
            <a:r>
              <a:rPr lang="en-GB" dirty="0"/>
              <a:t>Residents told us they are concerned about environmental issues but don’t know how to help </a:t>
            </a:r>
          </a:p>
          <a:p>
            <a:endParaRPr lang="en-GB" dirty="0"/>
          </a:p>
          <a:p>
            <a:r>
              <a:rPr lang="en-GB" dirty="0"/>
              <a:t>Litter and </a:t>
            </a:r>
            <a:r>
              <a:rPr lang="en-GB" dirty="0" err="1"/>
              <a:t>flytipping</a:t>
            </a:r>
            <a:r>
              <a:rPr lang="en-GB" dirty="0"/>
              <a:t> were also priority for residents </a:t>
            </a:r>
          </a:p>
          <a:p>
            <a:endParaRPr lang="en-GB" dirty="0"/>
          </a:p>
          <a:p>
            <a:r>
              <a:rPr lang="en-GB" dirty="0"/>
              <a:t>What we plan to do:</a:t>
            </a:r>
          </a:p>
          <a:p>
            <a:r>
              <a:rPr lang="en-GB" dirty="0"/>
              <a:t>Coordinate litter picks in area to ensure happening regularly and covering whole area </a:t>
            </a:r>
          </a:p>
          <a:p>
            <a:r>
              <a:rPr lang="en-GB" dirty="0"/>
              <a:t>Talk to school eco-councils about </a:t>
            </a:r>
            <a:r>
              <a:rPr lang="en-GB"/>
              <a:t>their concerns and ideas </a:t>
            </a:r>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FA463077-D31C-417F-8E31-E0090C44C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9143" y="365125"/>
            <a:ext cx="1411844" cy="1440000"/>
          </a:xfrm>
          <a:prstGeom prst="rect">
            <a:avLst/>
          </a:prstGeom>
        </p:spPr>
      </p:pic>
      <p:pic>
        <p:nvPicPr>
          <p:cNvPr id="3076" name="Picture 4" descr="Environment | Free Images at Clker.com - vector clip art online ...">
            <a:extLst>
              <a:ext uri="{FF2B5EF4-FFF2-40B4-BE49-F238E27FC236}">
                <a16:creationId xmlns:a16="http://schemas.microsoft.com/office/drawing/2014/main" id="{330C5FD0-2263-40C4-AE02-02BFF1EC5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7290" y="2565000"/>
            <a:ext cx="1728000"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7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CB0C-66C6-422D-BAC5-1BD75768B157}"/>
              </a:ext>
            </a:extLst>
          </p:cNvPr>
          <p:cNvSpPr>
            <a:spLocks noGrp="1"/>
          </p:cNvSpPr>
          <p:nvPr>
            <p:ph type="title"/>
          </p:nvPr>
        </p:nvSpPr>
        <p:spPr/>
        <p:txBody>
          <a:bodyPr/>
          <a:lstStyle/>
          <a:p>
            <a:pPr algn="ctr"/>
            <a:r>
              <a:rPr lang="en-GB" dirty="0"/>
              <a:t>Heritage and Belonging </a:t>
            </a:r>
          </a:p>
        </p:txBody>
      </p:sp>
      <p:sp>
        <p:nvSpPr>
          <p:cNvPr id="3" name="Content Placeholder 2">
            <a:extLst>
              <a:ext uri="{FF2B5EF4-FFF2-40B4-BE49-F238E27FC236}">
                <a16:creationId xmlns:a16="http://schemas.microsoft.com/office/drawing/2014/main" id="{5C8601A5-EAB8-47CA-966C-7C8CF027DD91}"/>
              </a:ext>
            </a:extLst>
          </p:cNvPr>
          <p:cNvSpPr>
            <a:spLocks noGrp="1"/>
          </p:cNvSpPr>
          <p:nvPr>
            <p:ph idx="1"/>
          </p:nvPr>
        </p:nvSpPr>
        <p:spPr>
          <a:xfrm>
            <a:off x="838200" y="1825625"/>
            <a:ext cx="10515600" cy="4351338"/>
          </a:xfrm>
        </p:spPr>
        <p:txBody>
          <a:bodyPr/>
          <a:lstStyle/>
          <a:p>
            <a:r>
              <a:rPr lang="en-GB" dirty="0"/>
              <a:t>People valued sense of community and belonging and wanted to build on this.</a:t>
            </a:r>
          </a:p>
          <a:p>
            <a:r>
              <a:rPr lang="en-GB" dirty="0"/>
              <a:t>Covid-19 made this even more important to people</a:t>
            </a:r>
          </a:p>
          <a:p>
            <a:r>
              <a:rPr lang="en-GB" dirty="0"/>
              <a:t>Crime and anti-social behaviour was a  key concern </a:t>
            </a:r>
          </a:p>
          <a:p>
            <a:endParaRPr lang="en-GB" dirty="0"/>
          </a:p>
          <a:p>
            <a:r>
              <a:rPr lang="en-GB" dirty="0"/>
              <a:t>What we plan to do:</a:t>
            </a:r>
          </a:p>
          <a:p>
            <a:r>
              <a:rPr lang="en-GB" dirty="0"/>
              <a:t>Contributed to Hetton200 celebration</a:t>
            </a:r>
          </a:p>
          <a:p>
            <a:r>
              <a:rPr lang="en-GB" dirty="0"/>
              <a:t>Work with children &amp; young people to raise aspirations </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D0329F25-67BF-472E-BB95-872E4644C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582" y="318157"/>
            <a:ext cx="1411844" cy="1440000"/>
          </a:xfrm>
          <a:prstGeom prst="rect">
            <a:avLst/>
          </a:prstGeom>
        </p:spPr>
      </p:pic>
      <p:pic>
        <p:nvPicPr>
          <p:cNvPr id="4098" name="Picture 2" descr="Hetton Railway 200, Hetton-Le-Hole, Houghton Le Spring">
            <a:extLst>
              <a:ext uri="{FF2B5EF4-FFF2-40B4-BE49-F238E27FC236}">
                <a16:creationId xmlns:a16="http://schemas.microsoft.com/office/drawing/2014/main" id="{E0C6A880-80A1-46D2-B8E6-E810D006C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516" y="2691606"/>
            <a:ext cx="2566988"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15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1795</Words>
  <Application>Microsoft Office PowerPoint</Application>
  <PresentationFormat>Widescreen</PresentationFormat>
  <Paragraphs>110</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  </vt:lpstr>
      <vt:lpstr>The Big Local Outcomes</vt:lpstr>
      <vt:lpstr>Our Vision                                             </vt:lpstr>
      <vt:lpstr>Our Story So Far</vt:lpstr>
      <vt:lpstr>How do we know what our community wants?</vt:lpstr>
      <vt:lpstr>2022-2023 Review</vt:lpstr>
      <vt:lpstr>Community Resources</vt:lpstr>
      <vt:lpstr>Environment       </vt:lpstr>
      <vt:lpstr>Heritage and Belonging </vt:lpstr>
      <vt:lpstr>Health and Wellbeing </vt:lpstr>
      <vt:lpstr>Over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Justine Merton-Scott</dc:creator>
  <cp:lastModifiedBy>Justine Merton-Scott</cp:lastModifiedBy>
  <cp:revision>34</cp:revision>
  <dcterms:created xsi:type="dcterms:W3CDTF">2023-01-27T11:21:35Z</dcterms:created>
  <dcterms:modified xsi:type="dcterms:W3CDTF">2023-02-01T10:19:49Z</dcterms:modified>
</cp:coreProperties>
</file>